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1" r:id="rId5"/>
    <p:sldId id="258" r:id="rId6"/>
    <p:sldId id="261" r:id="rId7"/>
    <p:sldId id="274" r:id="rId8"/>
    <p:sldId id="275" r:id="rId9"/>
    <p:sldId id="273" r:id="rId10"/>
    <p:sldId id="260" r:id="rId11"/>
    <p:sldId id="259" r:id="rId12"/>
    <p:sldId id="262" r:id="rId13"/>
    <p:sldId id="265" r:id="rId14"/>
    <p:sldId id="263" r:id="rId15"/>
    <p:sldId id="264" r:id="rId16"/>
    <p:sldId id="267" r:id="rId17"/>
    <p:sldId id="268" r:id="rId18"/>
    <p:sldId id="266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51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28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63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176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96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613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33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31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44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27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40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3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04C0-1236-4629-A935-749AADC64538}" type="datetimeFigureOut">
              <a:rPr lang="uk-UA" smtClean="0"/>
              <a:t>26.08.2018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27AA-1A26-442B-AABF-5F478051F4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68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435" y="1012371"/>
            <a:ext cx="7346093" cy="3069992"/>
          </a:xfrm>
          <a:solidFill>
            <a:srgbClr val="D0DCF0"/>
          </a:solidFill>
          <a:ln>
            <a:noFill/>
          </a:ln>
          <a:effectLst>
            <a:softEdge rad="114300"/>
          </a:effectLst>
        </p:spPr>
        <p:txBody>
          <a:bodyPr>
            <a:normAutofit fontScale="90000"/>
          </a:bodyPr>
          <a:lstStyle/>
          <a:p>
            <a:r>
              <a:rPr lang="uk-UA" b="1" dirty="0" smtClean="0"/>
              <a:t>Системний підхід до використання оновленої навчальної програми 2017 року</a:t>
            </a:r>
            <a:endParaRPr lang="uk-UA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4474029"/>
            <a:ext cx="9144000" cy="1861457"/>
          </a:xfrm>
          <a:solidFill>
            <a:srgbClr val="D0DCF0"/>
          </a:solidFill>
          <a:effectLst>
            <a:softEdge rad="101600"/>
          </a:effectLst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Лещук Роман</a:t>
            </a:r>
          </a:p>
          <a:p>
            <a:r>
              <a:rPr lang="uk-UA" dirty="0" smtClean="0"/>
              <a:t>учитель трудового навчання вищої категорії, учитель-методист комунального закладу "Загальноосвітня школа І-</a:t>
            </a:r>
            <a:r>
              <a:rPr lang="uk-UA" dirty="0" err="1" smtClean="0"/>
              <a:t>ІІІ</a:t>
            </a:r>
            <a:r>
              <a:rPr lang="uk-UA" dirty="0" smtClean="0"/>
              <a:t> ступенів із спеціалізованими класами з поглибленим вивченням математики і фізики №34 Вінницької міської ради"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4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765" y="146061"/>
            <a:ext cx="7886700" cy="689984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Навіщо матриця?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640139"/>
            <a:ext cx="8906132" cy="2446638"/>
          </a:xfrm>
        </p:spPr>
        <p:txBody>
          <a:bodyPr>
            <a:noAutofit/>
          </a:bodyPr>
          <a:lstStyle/>
          <a:p>
            <a:r>
              <a:rPr lang="uk-UA" sz="3600" dirty="0"/>
              <a:t>Планування та розподіл на рік очікувань навчальних досягнень учнів</a:t>
            </a:r>
          </a:p>
          <a:p>
            <a:r>
              <a:rPr lang="uk-UA" sz="3600" dirty="0"/>
              <a:t>Планування об’єктів проектно-технологічної діяльності</a:t>
            </a:r>
          </a:p>
          <a:p>
            <a:r>
              <a:rPr lang="uk-UA" sz="3600" dirty="0"/>
              <a:t>Розподіл годин</a:t>
            </a:r>
          </a:p>
          <a:p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94" y="4689426"/>
            <a:ext cx="4057143" cy="2057143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1995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657" y="55741"/>
            <a:ext cx="4876799" cy="662715"/>
          </a:xfrm>
        </p:spPr>
        <p:txBody>
          <a:bodyPr>
            <a:noAutofit/>
          </a:bodyPr>
          <a:lstStyle/>
          <a:p>
            <a:pPr algn="ctr"/>
            <a:r>
              <a:rPr lang="uk-UA" b="1" dirty="0" err="1" smtClean="0"/>
              <a:t>Матриця.Зразок</a:t>
            </a:r>
            <a:endParaRPr lang="uk-UA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15" y="883056"/>
            <a:ext cx="8305800" cy="58552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5643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993" y="0"/>
            <a:ext cx="7886700" cy="708518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Структура проекту по класах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6024"/>
            <a:ext cx="9078994" cy="446086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5842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75" y="239486"/>
            <a:ext cx="8901095" cy="621574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7480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993" y="0"/>
            <a:ext cx="8240413" cy="1232586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Система компетентностей з машинознавства та технології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5143"/>
            <a:ext cx="9055623" cy="4419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002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78" y="0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Система компетентностей з матеріалознавства та екології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91" y="1507303"/>
            <a:ext cx="8943051" cy="394643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146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464" y="0"/>
            <a:ext cx="7886700" cy="685800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Структура проекту для 7 класу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987634"/>
            <a:ext cx="9056677" cy="450965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388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1921"/>
          <a:stretch/>
        </p:blipFill>
        <p:spPr>
          <a:xfrm>
            <a:off x="-1" y="0"/>
            <a:ext cx="9127632" cy="217005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Місце для вмісту 3"/>
          <p:cNvPicPr>
            <a:picLocks noChangeAspect="1"/>
          </p:cNvPicPr>
          <p:nvPr/>
        </p:nvPicPr>
        <p:blipFill rotWithShape="1">
          <a:blip r:embed="rId3"/>
          <a:srcRect t="63357"/>
          <a:stretch/>
        </p:blipFill>
        <p:spPr>
          <a:xfrm>
            <a:off x="89530" y="5225143"/>
            <a:ext cx="8948569" cy="129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 rotWithShape="1">
          <a:blip r:embed="rId2"/>
          <a:srcRect t="47355"/>
          <a:stretch/>
        </p:blipFill>
        <p:spPr>
          <a:xfrm>
            <a:off x="-1" y="2422446"/>
            <a:ext cx="9127632" cy="237613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980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682" cy="994172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Календарне планування на основі структури проекту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7213"/>
            <a:ext cx="9144000" cy="55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422" y="0"/>
            <a:ext cx="7886700" cy="713603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Чому системний підхід?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4843" y="1682064"/>
            <a:ext cx="5189838" cy="4198208"/>
          </a:xfrm>
        </p:spPr>
        <p:txBody>
          <a:bodyPr>
            <a:normAutofit/>
          </a:bodyPr>
          <a:lstStyle/>
          <a:p>
            <a:r>
              <a:rPr lang="uk-UA" sz="3000" dirty="0"/>
              <a:t>Загальні формулювання очікуваних результатів навчальних досягнень учнів</a:t>
            </a:r>
          </a:p>
          <a:p>
            <a:r>
              <a:rPr lang="uk-UA" sz="3000" dirty="0"/>
              <a:t>Значний вибір технологій </a:t>
            </a:r>
          </a:p>
          <a:p>
            <a:r>
              <a:rPr lang="uk-UA" sz="3000" dirty="0"/>
              <a:t>Значний вибір об’єктів проектно-технологічної діяльності</a:t>
            </a:r>
          </a:p>
          <a:p>
            <a:r>
              <a:rPr lang="uk-UA" sz="3000" dirty="0"/>
              <a:t>Система ключових компетентностей</a:t>
            </a:r>
          </a:p>
          <a:p>
            <a:endParaRPr lang="uk-UA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424" y="1909739"/>
            <a:ext cx="2900000" cy="3742857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6902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44118" y="3287887"/>
            <a:ext cx="116961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/>
              <a:t>таблиці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975" y="5016153"/>
            <a:ext cx="173829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err="1"/>
              <a:t>інфографіка</a:t>
            </a:r>
            <a:endParaRPr lang="uk-U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5373" y="4974842"/>
            <a:ext cx="1576072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/>
              <a:t>ілюстрація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6508" y="4831488"/>
            <a:ext cx="159643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ментальна карта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4795" y="3168007"/>
            <a:ext cx="178318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err="1"/>
              <a:t>хроношкала</a:t>
            </a:r>
            <a:endParaRPr lang="uk-U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61962" y="1473342"/>
            <a:ext cx="898323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/>
              <a:t>карта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5373" y="1425757"/>
            <a:ext cx="1005403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/>
              <a:t>графік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296" y="1578003"/>
            <a:ext cx="134524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/>
              <a:t>діаграма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" y="901656"/>
            <a:ext cx="2431473" cy="17052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03" y="960602"/>
            <a:ext cx="3585611" cy="1322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052" y="817822"/>
            <a:ext cx="2709949" cy="1789093"/>
          </a:xfrm>
          <a:prstGeom prst="rect">
            <a:avLst/>
          </a:prstGeom>
        </p:spPr>
      </p:pic>
      <p:pic>
        <p:nvPicPr>
          <p:cNvPr id="7" name="Місце для вмісту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6" y="4614966"/>
            <a:ext cx="2182091" cy="1577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486" y="4671201"/>
            <a:ext cx="2345573" cy="1613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44" y="4415182"/>
            <a:ext cx="2800381" cy="1501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5446" y="2718221"/>
            <a:ext cx="2638554" cy="14574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98" y="2813048"/>
            <a:ext cx="2344189" cy="1470517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22692" y="-12768"/>
            <a:ext cx="6858000" cy="787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/>
              <a:t>Що таке візуалізація?</a:t>
            </a:r>
            <a:endParaRPr lang="uk-U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80259" y="3326544"/>
            <a:ext cx="124495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таблиця</a:t>
            </a:r>
            <a:endParaRPr lang="uk-UA" sz="2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5333" y="2724700"/>
            <a:ext cx="2996233" cy="16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307" y="0"/>
            <a:ext cx="7886700" cy="785552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Візуалізація 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1" y="1047488"/>
            <a:ext cx="5431971" cy="5658112"/>
          </a:xfrm>
        </p:spPr>
        <p:txBody>
          <a:bodyPr>
            <a:noAutofit/>
          </a:bodyPr>
          <a:lstStyle/>
          <a:p>
            <a:r>
              <a:rPr lang="uk-UA" sz="3200" dirty="0"/>
              <a:t>Візуалізація даних – це наочне представлення масивів різної інформації. </a:t>
            </a:r>
          </a:p>
          <a:p>
            <a:endParaRPr lang="uk-UA" sz="3200" dirty="0" smtClean="0"/>
          </a:p>
          <a:p>
            <a:r>
              <a:rPr lang="uk-UA" sz="3200" dirty="0" smtClean="0"/>
              <a:t>Візуальна </a:t>
            </a:r>
            <a:r>
              <a:rPr lang="uk-UA" sz="3200" dirty="0"/>
              <a:t>інформація краще сприймається і дозволяє швидко і ефективно донести до глядача власні думки та ідеї. Фізіологічно, сприйняття візуальної інформації є основною для людини.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73" y="1742556"/>
            <a:ext cx="3563127" cy="356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079" y="0"/>
            <a:ext cx="7886700" cy="713603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Система роботи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107328"/>
            <a:ext cx="5801498" cy="3864575"/>
          </a:xfrm>
        </p:spPr>
        <p:txBody>
          <a:bodyPr>
            <a:noAutofit/>
          </a:bodyPr>
          <a:lstStyle/>
          <a:p>
            <a:r>
              <a:rPr lang="uk-UA" sz="3600" dirty="0"/>
              <a:t> Перелік орієнтовних об’єктів праці (банк практичних робіт</a:t>
            </a:r>
            <a:r>
              <a:rPr lang="uk-UA" sz="3600" dirty="0" smtClean="0"/>
              <a:t>) та технологій</a:t>
            </a:r>
            <a:endParaRPr lang="uk-UA" sz="3600" dirty="0"/>
          </a:p>
          <a:p>
            <a:r>
              <a:rPr lang="uk-UA" sz="3600" dirty="0"/>
              <a:t>Матриця</a:t>
            </a:r>
          </a:p>
          <a:p>
            <a:r>
              <a:rPr lang="uk-UA" sz="3600" dirty="0"/>
              <a:t>Структура проекту по класах</a:t>
            </a:r>
          </a:p>
          <a:p>
            <a:r>
              <a:rPr lang="uk-UA" sz="3600" dirty="0"/>
              <a:t>Система машинознавства</a:t>
            </a:r>
          </a:p>
          <a:p>
            <a:r>
              <a:rPr lang="uk-UA" sz="3600" dirty="0"/>
              <a:t>Система матеріалознавства та екології</a:t>
            </a:r>
          </a:p>
          <a:p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2374649"/>
            <a:ext cx="3571875" cy="2157413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6207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734" y="0"/>
            <a:ext cx="7894865" cy="1208314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Банк практичних робіт (проектів</a:t>
            </a:r>
            <a:r>
              <a:rPr lang="uk-UA" b="1" dirty="0" smtClean="0"/>
              <a:t>) для 5-го класу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1958948"/>
            <a:ext cx="8294914" cy="44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2983"/>
            <a:ext cx="7886700" cy="1325563"/>
          </a:xfrm>
        </p:spPr>
        <p:txBody>
          <a:bodyPr/>
          <a:lstStyle/>
          <a:p>
            <a:pPr algn="ctr"/>
            <a:r>
              <a:rPr lang="uk-UA" b="1" dirty="0"/>
              <a:t>Банк практичних робіт (проектів) для </a:t>
            </a:r>
            <a:r>
              <a:rPr lang="uk-UA" b="1" dirty="0" smtClean="0"/>
              <a:t>6-го </a:t>
            </a:r>
            <a:r>
              <a:rPr lang="uk-UA" b="1" dirty="0"/>
              <a:t>класу</a:t>
            </a:r>
            <a:endParaRPr lang="uk-UA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566"/>
            <a:ext cx="9144000" cy="5146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914" y="2677886"/>
            <a:ext cx="20138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Анімалістична мініатюра</a:t>
            </a:r>
            <a:endParaRPr lang="uk-UA" sz="1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99457"/>
          </a:xfrm>
        </p:spPr>
        <p:txBody>
          <a:bodyPr/>
          <a:lstStyle/>
          <a:p>
            <a:pPr algn="ctr"/>
            <a:r>
              <a:rPr lang="uk-UA" b="1" dirty="0" smtClean="0"/>
              <a:t>Банк ідей до проекту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843"/>
            <a:ext cx="9144000" cy="52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121229"/>
          </a:xfrm>
        </p:spPr>
        <p:txBody>
          <a:bodyPr/>
          <a:lstStyle/>
          <a:p>
            <a:pPr algn="ctr"/>
            <a:r>
              <a:rPr lang="uk-UA" b="1" dirty="0" smtClean="0"/>
              <a:t>Технології </a:t>
            </a:r>
            <a:endParaRPr lang="uk-UA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003"/>
            <a:ext cx="7217229" cy="3263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77532"/>
            <a:ext cx="5638800" cy="25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210</Words>
  <Application>Microsoft Office PowerPoint</Application>
  <PresentationFormat>Екран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Системний підхід до використання оновленої навчальної програми 2017 року</vt:lpstr>
      <vt:lpstr>Чому системний підхід?</vt:lpstr>
      <vt:lpstr>Презентація PowerPoint</vt:lpstr>
      <vt:lpstr>Візуалізація </vt:lpstr>
      <vt:lpstr>Система роботи</vt:lpstr>
      <vt:lpstr>Банк практичних робіт (проектів) для 5-го класу</vt:lpstr>
      <vt:lpstr>Банк практичних робіт (проектів) для 6-го класу</vt:lpstr>
      <vt:lpstr>Банк ідей до проекту</vt:lpstr>
      <vt:lpstr>Технології </vt:lpstr>
      <vt:lpstr>Навіщо матриця?</vt:lpstr>
      <vt:lpstr>Матриця.Зразок</vt:lpstr>
      <vt:lpstr>Структура проекту по класах</vt:lpstr>
      <vt:lpstr>Презентація PowerPoint</vt:lpstr>
      <vt:lpstr>Система компетентностей з машинознавства та технології</vt:lpstr>
      <vt:lpstr>Система компетентностей з матеріалознавства та екології</vt:lpstr>
      <vt:lpstr>Структура проекту для 7 класу</vt:lpstr>
      <vt:lpstr>Презентація PowerPoint</vt:lpstr>
      <vt:lpstr>Календарне планування на основі структури проекту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Системний підхід до використання оновленої навчальної програми 2017 року</dc:title>
  <dc:creator>Админ</dc:creator>
  <cp:lastModifiedBy>Админ</cp:lastModifiedBy>
  <cp:revision>16</cp:revision>
  <dcterms:created xsi:type="dcterms:W3CDTF">2018-01-31T17:59:57Z</dcterms:created>
  <dcterms:modified xsi:type="dcterms:W3CDTF">2018-08-26T09:41:33Z</dcterms:modified>
</cp:coreProperties>
</file>